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59" r:id="rId5"/>
    <p:sldId id="260" r:id="rId6"/>
    <p:sldId id="262" r:id="rId7"/>
    <p:sldId id="261"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16" name="15 Marcador de número de diapositiva"/>
          <p:cNvSpPr>
            <a:spLocks noGrp="1"/>
          </p:cNvSpPr>
          <p:nvPr>
            <p:ph type="sldNum" sz="quarter" idx="11"/>
          </p:nvPr>
        </p:nvSpPr>
        <p:spPr/>
        <p:txBody>
          <a:bodyPr/>
          <a:lstStyle/>
          <a:p>
            <a:fld id="{09983F2B-CC2D-4FB6-85AB-02A477905BCB}" type="slidenum">
              <a:rPr lang="es-ES" smtClean="0"/>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transition spd="slow">
    <p:wheel spokes="8"/>
    <p:sndAc>
      <p:stSnd>
        <p:snd r:embed="rId1" name="drumroll.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Tree>
  </p:cSld>
  <p:clrMapOvr>
    <a:masterClrMapping/>
  </p:clrMapOvr>
  <p:transition spd="slow">
    <p:wheel spokes="8"/>
    <p:sndAc>
      <p:stSnd>
        <p:snd r:embed="rId1" name="drumroll.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Tree>
  </p:cSld>
  <p:clrMapOvr>
    <a:masterClrMapping/>
  </p:clrMapOvr>
  <p:transition spd="slow">
    <p:wheel spokes="8"/>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C20FAD52-9449-43C4-8ABC-CA15E8926708}" type="datetimeFigureOut">
              <a:rPr lang="es-ES" smtClean="0"/>
              <a:t>24/09/2012</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09983F2B-CC2D-4FB6-85AB-02A477905BCB}" type="slidenum">
              <a:rPr lang="es-ES" smtClean="0"/>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transition spd="slow">
    <p:wheel spokes="8"/>
    <p:sndAc>
      <p:stSnd>
        <p:snd r:embed="rId1" name="drumroll.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wheel spokes="8"/>
    <p:sndAc>
      <p:stSnd>
        <p:snd r:embed="rId1" name="drumroll.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sndAc>
      <p:stSnd>
        <p:snd r:embed="rId1" name="drumroll.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transition spd="slow">
    <p:wheel spokes="8"/>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9983F2B-CC2D-4FB6-85AB-02A477905BCB}" type="slidenum">
              <a:rPr lang="es-ES" smtClean="0"/>
              <a:t>‹Nº›</a:t>
            </a:fld>
            <a:endParaRPr lang="es-ES"/>
          </a:p>
        </p:txBody>
      </p:sp>
    </p:spTree>
  </p:cSld>
  <p:clrMapOvr>
    <a:masterClrMapping/>
  </p:clrMapOvr>
  <p:transition spd="slow">
    <p:wheel spokes="8"/>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C20FAD52-9449-43C4-8ABC-CA15E8926708}" type="datetimeFigureOut">
              <a:rPr lang="es-ES" smtClean="0"/>
              <a:t>24/09/2012</a:t>
            </a:fld>
            <a:endParaRPr lang="es-ES"/>
          </a:p>
        </p:txBody>
      </p:sp>
      <p:sp>
        <p:nvSpPr>
          <p:cNvPr id="9" name="8 Marcador de número de diapositiva"/>
          <p:cNvSpPr>
            <a:spLocks noGrp="1"/>
          </p:cNvSpPr>
          <p:nvPr>
            <p:ph type="sldNum" sz="quarter" idx="15"/>
          </p:nvPr>
        </p:nvSpPr>
        <p:spPr/>
        <p:txBody>
          <a:bodyPr/>
          <a:lstStyle/>
          <a:p>
            <a:fld id="{09983F2B-CC2D-4FB6-85AB-02A477905BCB}" type="slidenum">
              <a:rPr lang="es-ES" smtClean="0"/>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transition spd="slow">
    <p:wheel spokes="8"/>
    <p:sndAc>
      <p:stSnd>
        <p:snd r:embed="rId1" name="drumroll.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C20FAD52-9449-43C4-8ABC-CA15E8926708}" type="datetimeFigureOut">
              <a:rPr lang="es-ES" smtClean="0"/>
              <a:t>24/09/2012</a:t>
            </a:fld>
            <a:endParaRPr lang="es-ES"/>
          </a:p>
        </p:txBody>
      </p:sp>
      <p:sp>
        <p:nvSpPr>
          <p:cNvPr id="9" name="8 Marcador de número de diapositiva"/>
          <p:cNvSpPr>
            <a:spLocks noGrp="1"/>
          </p:cNvSpPr>
          <p:nvPr>
            <p:ph type="sldNum" sz="quarter" idx="11"/>
          </p:nvPr>
        </p:nvSpPr>
        <p:spPr/>
        <p:txBody>
          <a:bodyPr/>
          <a:lstStyle/>
          <a:p>
            <a:fld id="{09983F2B-CC2D-4FB6-85AB-02A477905BCB}" type="slidenum">
              <a:rPr lang="es-ES" smtClean="0"/>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transition spd="slow">
    <p:wheel spokes="8"/>
    <p:sndAc>
      <p:stSnd>
        <p:snd r:embed="rId1" name="drumroll.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20FAD52-9449-43C4-8ABC-CA15E8926708}" type="datetimeFigureOut">
              <a:rPr lang="es-ES" smtClean="0"/>
              <a:t>24/09/2012</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9983F2B-CC2D-4FB6-85AB-02A477905BCB}" type="slidenum">
              <a:rPr lang="es-ES" smtClean="0"/>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heel spokes="8"/>
    <p:sndAc>
      <p:stSnd>
        <p:snd r:embed="rId13" name="drumroll.wav"/>
      </p:stSnd>
    </p:sndAc>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xml"/><Relationship Id="rId7" Type="http://schemas.openxmlformats.org/officeDocument/2006/relationships/slide" Target="slide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9.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solidFill>
                  <a:schemeClr val="tx1">
                    <a:lumMod val="95000"/>
                  </a:schemeClr>
                </a:solidFill>
                <a:hlinkClick r:id="rId3" action="ppaction://hlinksldjump"/>
              </a:rPr>
              <a:t>#</a:t>
            </a:r>
            <a:r>
              <a:rPr lang="es-ES" dirty="0" smtClean="0">
                <a:solidFill>
                  <a:schemeClr val="bg1"/>
                </a:solidFill>
                <a:hlinkClick r:id="rId3" action="ppaction://hlinksldjump"/>
              </a:rPr>
              <a:t>1. Historia de La Nevera</a:t>
            </a:r>
            <a:endParaRPr lang="es-ES" dirty="0" smtClean="0">
              <a:solidFill>
                <a:schemeClr val="bg1"/>
              </a:solidFill>
            </a:endParaRPr>
          </a:p>
          <a:p>
            <a:r>
              <a:rPr lang="es-ES" dirty="0" smtClean="0">
                <a:solidFill>
                  <a:schemeClr val="bg1"/>
                </a:solidFill>
                <a:hlinkClick r:id="rId4" action="ppaction://hlinksldjump"/>
              </a:rPr>
              <a:t>#2. </a:t>
            </a:r>
            <a:r>
              <a:rPr lang="es-ES" dirty="0" err="1" smtClean="0">
                <a:solidFill>
                  <a:schemeClr val="bg1"/>
                </a:solidFill>
                <a:hlinkClick r:id="rId4" action="ppaction://hlinksldjump"/>
              </a:rPr>
              <a:t>Indice</a:t>
            </a:r>
            <a:endParaRPr lang="es-ES" dirty="0" smtClean="0">
              <a:solidFill>
                <a:schemeClr val="bg1"/>
              </a:solidFill>
            </a:endParaRPr>
          </a:p>
          <a:p>
            <a:r>
              <a:rPr lang="es-ES" dirty="0" smtClean="0">
                <a:solidFill>
                  <a:schemeClr val="bg1"/>
                </a:solidFill>
                <a:hlinkClick r:id="rId5" action="ppaction://hlinksldjump"/>
              </a:rPr>
              <a:t>#3. 1550</a:t>
            </a:r>
            <a:endParaRPr lang="es-ES" dirty="0" smtClean="0">
              <a:solidFill>
                <a:schemeClr val="bg1"/>
              </a:solidFill>
            </a:endParaRPr>
          </a:p>
          <a:p>
            <a:r>
              <a:rPr lang="es-ES" dirty="0" smtClean="0">
                <a:solidFill>
                  <a:schemeClr val="bg1"/>
                </a:solidFill>
                <a:hlinkClick r:id="" action="ppaction://noaction"/>
              </a:rPr>
              <a:t>#4.  1805,</a:t>
            </a:r>
            <a:endParaRPr lang="es-ES" dirty="0" smtClean="0">
              <a:solidFill>
                <a:schemeClr val="bg1"/>
              </a:solidFill>
            </a:endParaRPr>
          </a:p>
          <a:p>
            <a:r>
              <a:rPr lang="es-ES" dirty="0" smtClean="0">
                <a:solidFill>
                  <a:schemeClr val="bg1"/>
                </a:solidFill>
                <a:hlinkClick r:id="rId6" action="ppaction://hlinksldjump"/>
              </a:rPr>
              <a:t>#5. 1834</a:t>
            </a:r>
            <a:endParaRPr lang="es-ES" dirty="0" smtClean="0">
              <a:solidFill>
                <a:schemeClr val="bg1"/>
              </a:solidFill>
            </a:endParaRPr>
          </a:p>
          <a:p>
            <a:r>
              <a:rPr lang="es-ES" dirty="0" smtClean="0">
                <a:solidFill>
                  <a:schemeClr val="bg1"/>
                </a:solidFill>
                <a:hlinkClick r:id="" action="ppaction://noaction"/>
              </a:rPr>
              <a:t>#6. 1931,</a:t>
            </a:r>
            <a:endParaRPr lang="es-ES" dirty="0" smtClean="0">
              <a:solidFill>
                <a:schemeClr val="bg1"/>
              </a:solidFill>
            </a:endParaRPr>
          </a:p>
          <a:p>
            <a:r>
              <a:rPr lang="es-ES" dirty="0" smtClean="0">
                <a:solidFill>
                  <a:schemeClr val="bg1"/>
                </a:solidFill>
                <a:hlinkClick r:id="rId7" action="ppaction://hlinksldjump"/>
              </a:rPr>
              <a:t>#7. 1928 </a:t>
            </a:r>
            <a:endParaRPr lang="es-ES" dirty="0" smtClean="0">
              <a:solidFill>
                <a:schemeClr val="bg1"/>
              </a:solidFill>
            </a:endParaRPr>
          </a:p>
          <a:p>
            <a:r>
              <a:rPr lang="es-ES" dirty="0" smtClean="0">
                <a:solidFill>
                  <a:schemeClr val="bg1"/>
                </a:solidFill>
                <a:hlinkClick r:id="rId8" action="ppaction://hlinksldjump"/>
              </a:rPr>
              <a:t>#8. 1974</a:t>
            </a:r>
            <a:endParaRPr lang="es-ES" dirty="0" smtClean="0">
              <a:solidFill>
                <a:schemeClr val="bg1"/>
              </a:solidFill>
            </a:endParaRPr>
          </a:p>
          <a:p>
            <a:r>
              <a:rPr lang="es-ES" dirty="0" smtClean="0">
                <a:solidFill>
                  <a:schemeClr val="bg1"/>
                </a:solidFill>
                <a:hlinkClick r:id="rId9" action="ppaction://hlinksldjump"/>
              </a:rPr>
              <a:t>#9. 1999</a:t>
            </a:r>
            <a:endParaRPr lang="es-ES" dirty="0">
              <a:solidFill>
                <a:schemeClr val="bg1"/>
              </a:solidFill>
            </a:endParaRPr>
          </a:p>
        </p:txBody>
      </p:sp>
      <p:sp>
        <p:nvSpPr>
          <p:cNvPr id="2" name="1 Título"/>
          <p:cNvSpPr>
            <a:spLocks noGrp="1"/>
          </p:cNvSpPr>
          <p:nvPr>
            <p:ph type="title"/>
          </p:nvPr>
        </p:nvSpPr>
        <p:spPr/>
        <p:txBody>
          <a:bodyPr/>
          <a:lstStyle/>
          <a:p>
            <a:r>
              <a:rPr lang="es-ES" dirty="0" smtClean="0">
                <a:solidFill>
                  <a:srgbClr val="FF0000"/>
                </a:solidFill>
              </a:rPr>
              <a:t>Índice</a:t>
            </a:r>
            <a:endParaRPr lang="es-ES" dirty="0">
              <a:solidFill>
                <a:srgbClr val="FF0000"/>
              </a:solidFill>
            </a:endParaRPr>
          </a:p>
        </p:txBody>
      </p:sp>
      <p:sp>
        <p:nvSpPr>
          <p:cNvPr id="8" name="7 Flecha curvada hacia la derecha"/>
          <p:cNvSpPr/>
          <p:nvPr/>
        </p:nvSpPr>
        <p:spPr>
          <a:xfrm>
            <a:off x="7662882" y="58769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9" name="8 Flecha curvada hacia la izquierda"/>
          <p:cNvSpPr/>
          <p:nvPr/>
        </p:nvSpPr>
        <p:spPr>
          <a:xfrm>
            <a:off x="1233462" y="5948378"/>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 dirty="0" smtClean="0"/>
              <a:t>Presentado Por: Susana Toro</a:t>
            </a:r>
            <a:endParaRPr lang="es-ES" dirty="0"/>
          </a:p>
        </p:txBody>
      </p:sp>
      <p:sp>
        <p:nvSpPr>
          <p:cNvPr id="2" name="1 Título"/>
          <p:cNvSpPr>
            <a:spLocks noGrp="1"/>
          </p:cNvSpPr>
          <p:nvPr>
            <p:ph type="ctrTitle"/>
          </p:nvPr>
        </p:nvSpPr>
        <p:spPr/>
        <p:txBody>
          <a:bodyPr/>
          <a:lstStyle/>
          <a:p>
            <a:r>
              <a:rPr lang="es-ES" dirty="0" smtClean="0"/>
              <a:t>Historia de La Nevera</a:t>
            </a:r>
            <a:endParaRPr lang="es-ES" dirty="0"/>
          </a:p>
        </p:txBody>
      </p:sp>
      <p:sp>
        <p:nvSpPr>
          <p:cNvPr id="4" name="3 Flecha curvada hacia la derecha"/>
          <p:cNvSpPr/>
          <p:nvPr/>
        </p:nvSpPr>
        <p:spPr>
          <a:xfrm>
            <a:off x="7358082" y="55721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refrigerador002.jpg"/>
          <p:cNvPicPr>
            <a:picLocks noGrp="1" noChangeAspect="1"/>
          </p:cNvPicPr>
          <p:nvPr>
            <p:ph sz="quarter" idx="1"/>
          </p:nvPr>
        </p:nvPicPr>
        <p:blipFill>
          <a:blip r:embed="rId3"/>
          <a:stretch>
            <a:fillRect/>
          </a:stretch>
        </p:blipFill>
        <p:spPr>
          <a:xfrm>
            <a:off x="5357818" y="1857364"/>
            <a:ext cx="2490790" cy="3232470"/>
          </a:xfrm>
        </p:spPr>
      </p:pic>
      <p:sp>
        <p:nvSpPr>
          <p:cNvPr id="6" name="5 Marcador de texto"/>
          <p:cNvSpPr>
            <a:spLocks noGrp="1"/>
          </p:cNvSpPr>
          <p:nvPr>
            <p:ph type="body" idx="2"/>
          </p:nvPr>
        </p:nvSpPr>
        <p:spPr>
          <a:xfrm>
            <a:off x="642910" y="1785926"/>
            <a:ext cx="3713066" cy="3733800"/>
          </a:xfrm>
        </p:spPr>
        <p:txBody>
          <a:bodyPr>
            <a:noAutofit/>
          </a:bodyPr>
          <a:lstStyle/>
          <a:p>
            <a:r>
              <a:rPr lang="es-ES" sz="1400" dirty="0"/>
              <a:t>l médico español Blas de </a:t>
            </a:r>
            <a:r>
              <a:rPr lang="es-ES" sz="1800" dirty="0"/>
              <a:t>Villafranca</a:t>
            </a:r>
            <a:r>
              <a:rPr lang="es-ES" sz="1400" dirty="0"/>
              <a:t>, residente en Roma, inventó en 1550 un medio de conservar el hielo por más tiempo que lo normal, e incluso de aumentar su poder congelador.</a:t>
            </a:r>
          </a:p>
          <a:p>
            <a:r>
              <a:rPr lang="es-ES" sz="1400" dirty="0" smtClean="0"/>
              <a:t>Marco Polo: En China bebió "leche helada"</a:t>
            </a:r>
          </a:p>
          <a:p>
            <a:r>
              <a:rPr lang="es-ES" sz="1400" dirty="0"/>
              <a:t>El secreto era sencillo: añadir sal. Este pequeño e ingenioso hallazgo permitió el uso de los pequeños “armarios de nieve”, modelo más antiguo conocido de lo que hoy </a:t>
            </a:r>
            <a:r>
              <a:rPr lang="es-ES" sz="1400" dirty="0" smtClean="0"/>
              <a:t>llamamos nevera.</a:t>
            </a:r>
            <a:endParaRPr lang="es-ES" sz="1400" dirty="0"/>
          </a:p>
          <a:p>
            <a:endParaRPr lang="es-ES" sz="1200" dirty="0"/>
          </a:p>
        </p:txBody>
      </p:sp>
      <p:sp>
        <p:nvSpPr>
          <p:cNvPr id="4" name="3 Título"/>
          <p:cNvSpPr>
            <a:spLocks noGrp="1"/>
          </p:cNvSpPr>
          <p:nvPr>
            <p:ph type="title"/>
          </p:nvPr>
        </p:nvSpPr>
        <p:spPr>
          <a:xfrm>
            <a:off x="785786" y="642918"/>
            <a:ext cx="1981200" cy="1066800"/>
          </a:xfrm>
        </p:spPr>
        <p:txBody>
          <a:bodyPr>
            <a:noAutofit/>
          </a:bodyPr>
          <a:lstStyle/>
          <a:p>
            <a:r>
              <a:rPr lang="es-ES" sz="6600" b="0" dirty="0">
                <a:solidFill>
                  <a:srgbClr val="FF0000"/>
                </a:solidFill>
              </a:rPr>
              <a:t>1550</a:t>
            </a:r>
            <a:endParaRPr lang="es-ES" sz="6600" dirty="0">
              <a:solidFill>
                <a:srgbClr val="FF0000"/>
              </a:solidFill>
            </a:endParaRPr>
          </a:p>
        </p:txBody>
      </p:sp>
      <p:sp>
        <p:nvSpPr>
          <p:cNvPr id="10" name="9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11" name="10 Flecha curvada hacia la izquierda"/>
          <p:cNvSpPr/>
          <p:nvPr/>
        </p:nvSpPr>
        <p:spPr>
          <a:xfrm>
            <a:off x="1081062" y="5795978"/>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8" name="7 Botón de acción: Inicio">
            <a:hlinkClick r:id="" action="ppaction://hlinkshowjump?jump=firstslide" highlightClick="1"/>
          </p:cNvPr>
          <p:cNvSpPr/>
          <p:nvPr/>
        </p:nvSpPr>
        <p:spPr>
          <a:xfrm>
            <a:off x="3851920" y="5470746"/>
            <a:ext cx="1224136" cy="10645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texto"/>
          <p:cNvSpPr>
            <a:spLocks noGrp="1"/>
          </p:cNvSpPr>
          <p:nvPr>
            <p:ph type="body" idx="2"/>
          </p:nvPr>
        </p:nvSpPr>
        <p:spPr>
          <a:xfrm>
            <a:off x="785786" y="1785926"/>
            <a:ext cx="4074246" cy="3733800"/>
          </a:xfrm>
        </p:spPr>
        <p:txBody>
          <a:bodyPr>
            <a:normAutofit lnSpcReduction="10000"/>
          </a:bodyPr>
          <a:lstStyle/>
          <a:p>
            <a:r>
              <a:rPr lang="es-ES" sz="2000" dirty="0" smtClean="0"/>
              <a:t>Según </a:t>
            </a:r>
            <a:r>
              <a:rPr lang="es-ES" sz="2000" dirty="0"/>
              <a:t>algunas fuentes, en 1805, el inventor </a:t>
            </a:r>
            <a:r>
              <a:rPr lang="es-ES" sz="2000" b="1" dirty="0"/>
              <a:t>estadounidense Oliver Evans diseñó la primera </a:t>
            </a:r>
            <a:r>
              <a:rPr lang="es-ES" sz="2000" dirty="0"/>
              <a:t>máquina refrigerante. Diez años después, su compatriota el doctor John </a:t>
            </a:r>
            <a:r>
              <a:rPr lang="es-ES" sz="2000" dirty="0" smtClean="0"/>
              <a:t>Glorié, </a:t>
            </a:r>
            <a:r>
              <a:rPr lang="es-ES" sz="2000" dirty="0"/>
              <a:t>un médico de Florida, construyó un refrigerador basado en el diseño de Evans para hacer hielo que enfriara el aire para sus pacientes de fiebre amarilla</a:t>
            </a:r>
            <a:r>
              <a:rPr lang="es-ES" dirty="0"/>
              <a:t>.</a:t>
            </a:r>
          </a:p>
        </p:txBody>
      </p:sp>
      <p:sp>
        <p:nvSpPr>
          <p:cNvPr id="4" name="3 Título"/>
          <p:cNvSpPr>
            <a:spLocks noGrp="1"/>
          </p:cNvSpPr>
          <p:nvPr>
            <p:ph type="title"/>
          </p:nvPr>
        </p:nvSpPr>
        <p:spPr>
          <a:xfrm>
            <a:off x="785786" y="571480"/>
            <a:ext cx="1981200" cy="1066800"/>
          </a:xfrm>
          <a:ln w="6350" cap="rnd">
            <a:noFill/>
          </a:ln>
        </p:spPr>
        <p:txBody>
          <a:bodyPr vert="horz" lIns="91440" tIns="91440" anchor="b" anchorCtr="0">
            <a:noAutofit/>
          </a:bodyPr>
          <a:lstStyle/>
          <a:p>
            <a:r>
              <a:rPr lang="es-ES" sz="6600" b="0" dirty="0">
                <a:solidFill>
                  <a:srgbClr val="FF0000"/>
                </a:solidFill>
              </a:rPr>
              <a:t> </a:t>
            </a:r>
            <a:r>
              <a:rPr lang="es-ES" sz="6600" b="0" dirty="0" smtClean="0">
                <a:solidFill>
                  <a:srgbClr val="FF0000"/>
                </a:solidFill>
              </a:rPr>
              <a:t>1805</a:t>
            </a:r>
            <a:endParaRPr lang="es-ES" sz="6600" b="0" dirty="0">
              <a:solidFill>
                <a:srgbClr val="FF0000"/>
              </a:solidFill>
            </a:endParaRPr>
          </a:p>
        </p:txBody>
      </p:sp>
      <p:pic>
        <p:nvPicPr>
          <p:cNvPr id="8" name="7 Imagen" descr="refrigerador003.jpg"/>
          <p:cNvPicPr>
            <a:picLocks noChangeAspect="1"/>
          </p:cNvPicPr>
          <p:nvPr/>
        </p:nvPicPr>
        <p:blipFill>
          <a:blip r:embed="rId3"/>
          <a:stretch>
            <a:fillRect/>
          </a:stretch>
        </p:blipFill>
        <p:spPr>
          <a:xfrm>
            <a:off x="5220072" y="1988840"/>
            <a:ext cx="2875280" cy="2926716"/>
          </a:xfrm>
          <a:prstGeom prst="rect">
            <a:avLst/>
          </a:prstGeom>
        </p:spPr>
      </p:pic>
      <p:sp>
        <p:nvSpPr>
          <p:cNvPr id="12" name="11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13" name="12 Flecha curvada hacia la izquierda"/>
          <p:cNvSpPr/>
          <p:nvPr/>
        </p:nvSpPr>
        <p:spPr>
          <a:xfrm>
            <a:off x="928662" y="5643578"/>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10" name="9 Botón de acción: Inicio">
            <a:hlinkClick r:id="" action="ppaction://hlinkshowjump?jump=firstslide" highlightClick="1"/>
          </p:cNvPr>
          <p:cNvSpPr/>
          <p:nvPr/>
        </p:nvSpPr>
        <p:spPr>
          <a:xfrm>
            <a:off x="3851920" y="5301208"/>
            <a:ext cx="1224136" cy="10645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images (2).jpg"/>
          <p:cNvPicPr>
            <a:picLocks noGrp="1" noChangeAspect="1"/>
          </p:cNvPicPr>
          <p:nvPr>
            <p:ph sz="quarter" idx="1"/>
          </p:nvPr>
        </p:nvPicPr>
        <p:blipFill>
          <a:blip r:embed="rId3"/>
          <a:stretch>
            <a:fillRect/>
          </a:stretch>
        </p:blipFill>
        <p:spPr>
          <a:xfrm>
            <a:off x="5127322" y="1340768"/>
            <a:ext cx="2376264" cy="3982050"/>
          </a:xfrm>
        </p:spPr>
      </p:pic>
      <p:sp>
        <p:nvSpPr>
          <p:cNvPr id="4" name="3 Marcador de texto"/>
          <p:cNvSpPr>
            <a:spLocks noGrp="1"/>
          </p:cNvSpPr>
          <p:nvPr>
            <p:ph type="body" idx="2"/>
          </p:nvPr>
        </p:nvSpPr>
        <p:spPr>
          <a:xfrm>
            <a:off x="714348" y="1714488"/>
            <a:ext cx="3641628" cy="3733800"/>
          </a:xfrm>
        </p:spPr>
        <p:txBody>
          <a:bodyPr>
            <a:normAutofit fontScale="92500" lnSpcReduction="10000"/>
          </a:bodyPr>
          <a:lstStyle/>
          <a:p>
            <a:r>
              <a:rPr lang="es-ES" sz="1800" dirty="0"/>
              <a:t>Pero todo esto no eran sino paliativos de escasa eficacia. Hubo que esperar a 1834. Aquel año el norteamericano, residente en Londres, Jacob </a:t>
            </a:r>
            <a:r>
              <a:rPr lang="es-ES" sz="1800" dirty="0" smtClean="0"/>
              <a:t>Parkings, </a:t>
            </a:r>
            <a:r>
              <a:rPr lang="es-ES" sz="1800" dirty="0"/>
              <a:t>fabricó por primera vez en la historia el hielo artificial. Cuando sus empleados le presentaron la primera muestra, él se limitó a decir: 'Verdaderamente está muy frío’. Era un paso importante para la fabricación de los primeros refrigeradores.</a:t>
            </a:r>
          </a:p>
        </p:txBody>
      </p:sp>
      <p:sp>
        <p:nvSpPr>
          <p:cNvPr id="2" name="1 Título"/>
          <p:cNvSpPr>
            <a:spLocks noGrp="1"/>
          </p:cNvSpPr>
          <p:nvPr>
            <p:ph type="title"/>
          </p:nvPr>
        </p:nvSpPr>
        <p:spPr>
          <a:xfrm>
            <a:off x="785786" y="571480"/>
            <a:ext cx="1981200" cy="1066800"/>
          </a:xfrm>
          <a:ln w="6350" cap="rnd">
            <a:noFill/>
          </a:ln>
        </p:spPr>
        <p:txBody>
          <a:bodyPr vert="horz" lIns="91440" tIns="91440" anchor="b" anchorCtr="0">
            <a:noAutofit/>
          </a:bodyPr>
          <a:lstStyle/>
          <a:p>
            <a:r>
              <a:rPr lang="es-ES" sz="6600" b="0" dirty="0">
                <a:solidFill>
                  <a:srgbClr val="FF0000"/>
                </a:solidFill>
              </a:rPr>
              <a:t>1834</a:t>
            </a:r>
          </a:p>
        </p:txBody>
      </p:sp>
      <p:sp>
        <p:nvSpPr>
          <p:cNvPr id="10" name="9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11" name="10 Flecha curvada hacia la izquierda"/>
          <p:cNvSpPr/>
          <p:nvPr/>
        </p:nvSpPr>
        <p:spPr>
          <a:xfrm>
            <a:off x="1081062" y="5795978"/>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8" name="7 Botón de acción: Inicio">
            <a:hlinkClick r:id="" action="ppaction://hlinkshowjump?jump=firstslide" highlightClick="1"/>
          </p:cNvPr>
          <p:cNvSpPr/>
          <p:nvPr/>
        </p:nvSpPr>
        <p:spPr>
          <a:xfrm>
            <a:off x="3851920" y="5470746"/>
            <a:ext cx="1224136" cy="10645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refrigerador005.jpg"/>
          <p:cNvPicPr>
            <a:picLocks noGrp="1" noChangeAspect="1"/>
          </p:cNvPicPr>
          <p:nvPr>
            <p:ph sz="quarter" idx="1"/>
          </p:nvPr>
        </p:nvPicPr>
        <p:blipFill>
          <a:blip r:embed="rId3"/>
          <a:stretch>
            <a:fillRect/>
          </a:stretch>
        </p:blipFill>
        <p:spPr>
          <a:xfrm>
            <a:off x="4724400" y="1412776"/>
            <a:ext cx="3571900" cy="3667368"/>
          </a:xfrm>
        </p:spPr>
      </p:pic>
      <p:sp>
        <p:nvSpPr>
          <p:cNvPr id="4" name="3 Marcador de texto"/>
          <p:cNvSpPr>
            <a:spLocks noGrp="1"/>
          </p:cNvSpPr>
          <p:nvPr>
            <p:ph type="body" idx="2"/>
          </p:nvPr>
        </p:nvSpPr>
        <p:spPr>
          <a:xfrm>
            <a:off x="827584" y="1628800"/>
            <a:ext cx="3354736" cy="3733800"/>
          </a:xfrm>
        </p:spPr>
        <p:txBody>
          <a:bodyPr>
            <a:noAutofit/>
          </a:bodyPr>
          <a:lstStyle/>
          <a:p>
            <a:r>
              <a:rPr lang="es-ES" sz="2000" dirty="0"/>
              <a:t>En 1931, Thomas Midgley descubre el clorofluorocarbono, (nombre comercial: Freon o R-12), que por sus propiedades fue desde entonces muy empleado en máquinas de enfriamiento como equipos de aire </a:t>
            </a:r>
            <a:r>
              <a:rPr lang="es-ES" sz="2000" dirty="0" smtClean="0"/>
              <a:t>tanto </a:t>
            </a:r>
            <a:r>
              <a:rPr lang="es-ES" sz="2000" dirty="0"/>
              <a:t>a escala industrial como doméstica</a:t>
            </a:r>
            <a:r>
              <a:rPr lang="es-ES" sz="2000" dirty="0" smtClean="0"/>
              <a:t>.</a:t>
            </a:r>
            <a:endParaRPr lang="es-ES" sz="2000" dirty="0"/>
          </a:p>
        </p:txBody>
      </p:sp>
      <p:sp>
        <p:nvSpPr>
          <p:cNvPr id="2" name="1 Título"/>
          <p:cNvSpPr>
            <a:spLocks noGrp="1"/>
          </p:cNvSpPr>
          <p:nvPr>
            <p:ph type="title"/>
          </p:nvPr>
        </p:nvSpPr>
        <p:spPr>
          <a:xfrm>
            <a:off x="899592" y="404664"/>
            <a:ext cx="1981200" cy="1066800"/>
          </a:xfrm>
          <a:ln w="6350" cap="rnd">
            <a:noFill/>
          </a:ln>
        </p:spPr>
        <p:txBody>
          <a:bodyPr vert="horz" lIns="91440" tIns="91440" anchor="b" anchorCtr="0">
            <a:noAutofit/>
          </a:bodyPr>
          <a:lstStyle/>
          <a:p>
            <a:r>
              <a:rPr lang="es-ES" sz="6600" b="0" dirty="0" smtClean="0">
                <a:solidFill>
                  <a:srgbClr val="FF0000"/>
                </a:solidFill>
              </a:rPr>
              <a:t>1931</a:t>
            </a:r>
            <a:endParaRPr lang="es-ES" sz="6600" b="0" dirty="0">
              <a:solidFill>
                <a:srgbClr val="FF0000"/>
              </a:solidFill>
            </a:endParaRPr>
          </a:p>
        </p:txBody>
      </p:sp>
      <p:sp>
        <p:nvSpPr>
          <p:cNvPr id="8" name="7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9" name="8 Flecha curvada hacia la izquierda"/>
          <p:cNvSpPr/>
          <p:nvPr/>
        </p:nvSpPr>
        <p:spPr>
          <a:xfrm>
            <a:off x="3071802" y="5857892"/>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7" name="6 Botón de acción: Inicio">
            <a:hlinkClick r:id="" action="ppaction://hlinkshowjump?jump=firstslide" highlightClick="1"/>
          </p:cNvPr>
          <p:cNvSpPr/>
          <p:nvPr/>
        </p:nvSpPr>
        <p:spPr>
          <a:xfrm>
            <a:off x="4932040" y="5470746"/>
            <a:ext cx="1224136" cy="10645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refrigerador006.jpg"/>
          <p:cNvPicPr>
            <a:picLocks noGrp="1" noChangeAspect="1"/>
          </p:cNvPicPr>
          <p:nvPr>
            <p:ph sz="quarter" idx="1"/>
          </p:nvPr>
        </p:nvPicPr>
        <p:blipFill>
          <a:blip r:embed="rId3"/>
          <a:stretch>
            <a:fillRect/>
          </a:stretch>
        </p:blipFill>
        <p:spPr>
          <a:xfrm>
            <a:off x="5637711" y="1556792"/>
            <a:ext cx="2549386" cy="3235320"/>
          </a:xfrm>
        </p:spPr>
      </p:pic>
      <p:sp>
        <p:nvSpPr>
          <p:cNvPr id="4" name="3 Marcador de texto"/>
          <p:cNvSpPr>
            <a:spLocks noGrp="1"/>
          </p:cNvSpPr>
          <p:nvPr>
            <p:ph type="body" idx="2"/>
          </p:nvPr>
        </p:nvSpPr>
        <p:spPr>
          <a:xfrm>
            <a:off x="1214414" y="1412776"/>
            <a:ext cx="3789634" cy="4929198"/>
          </a:xfrm>
        </p:spPr>
        <p:txBody>
          <a:bodyPr>
            <a:normAutofit fontScale="92500" lnSpcReduction="10000"/>
          </a:bodyPr>
          <a:lstStyle/>
          <a:p>
            <a:r>
              <a:rPr lang="es-ES" sz="2400" dirty="0"/>
              <a:t>El año 1928 es considerado un hito en la historia de la refrigeración, ya que es cuando el ingeniero americano Thomas Midgley desarrolló el clorofluorcarbono (CFC), que vino a sustituir los refrigerantes tóxicos que hasta entonces se había utilizado. </a:t>
            </a:r>
            <a:r>
              <a:rPr lang="es-ES" dirty="0"/>
              <a:t/>
            </a:r>
            <a:br>
              <a:rPr lang="es-ES" dirty="0"/>
            </a:br>
            <a:r>
              <a:rPr lang="es-ES" dirty="0"/>
              <a:t/>
            </a:r>
            <a:br>
              <a:rPr lang="es-ES" dirty="0"/>
            </a:br>
            <a:endParaRPr lang="es-ES" dirty="0"/>
          </a:p>
        </p:txBody>
      </p:sp>
      <p:sp>
        <p:nvSpPr>
          <p:cNvPr id="2" name="1 Título"/>
          <p:cNvSpPr>
            <a:spLocks noGrp="1"/>
          </p:cNvSpPr>
          <p:nvPr>
            <p:ph type="title"/>
          </p:nvPr>
        </p:nvSpPr>
        <p:spPr>
          <a:xfrm>
            <a:off x="1214414" y="500042"/>
            <a:ext cx="1981200" cy="1066800"/>
          </a:xfrm>
          <a:ln w="6350" cap="rnd">
            <a:noFill/>
          </a:ln>
        </p:spPr>
        <p:txBody>
          <a:bodyPr vert="horz" lIns="91440" tIns="91440" anchor="b" anchorCtr="0">
            <a:noAutofit/>
          </a:bodyPr>
          <a:lstStyle/>
          <a:p>
            <a:r>
              <a:rPr lang="es-ES" sz="6600" b="0" dirty="0">
                <a:solidFill>
                  <a:srgbClr val="FF0000"/>
                </a:solidFill>
              </a:rPr>
              <a:t>1928 </a:t>
            </a:r>
          </a:p>
        </p:txBody>
      </p:sp>
      <p:sp>
        <p:nvSpPr>
          <p:cNvPr id="8" name="7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9" name="8 Flecha curvada hacia la izquierda"/>
          <p:cNvSpPr/>
          <p:nvPr/>
        </p:nvSpPr>
        <p:spPr>
          <a:xfrm>
            <a:off x="2643174" y="5857892"/>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descarga.jpg"/>
          <p:cNvPicPr>
            <a:picLocks noGrp="1" noChangeAspect="1"/>
          </p:cNvPicPr>
          <p:nvPr>
            <p:ph sz="quarter" idx="1"/>
          </p:nvPr>
        </p:nvPicPr>
        <p:blipFill>
          <a:blip r:embed="rId3"/>
          <a:stretch>
            <a:fillRect/>
          </a:stretch>
        </p:blipFill>
        <p:spPr>
          <a:xfrm>
            <a:off x="4643438" y="1316900"/>
            <a:ext cx="2592858" cy="3755174"/>
          </a:xfrm>
        </p:spPr>
      </p:pic>
      <p:sp>
        <p:nvSpPr>
          <p:cNvPr id="4" name="3 Marcador de texto"/>
          <p:cNvSpPr>
            <a:spLocks noGrp="1"/>
          </p:cNvSpPr>
          <p:nvPr>
            <p:ph type="body" idx="2"/>
          </p:nvPr>
        </p:nvSpPr>
        <p:spPr>
          <a:xfrm>
            <a:off x="899592" y="1628800"/>
            <a:ext cx="3279308" cy="3733800"/>
          </a:xfrm>
        </p:spPr>
        <p:txBody>
          <a:bodyPr>
            <a:normAutofit fontScale="92500" lnSpcReduction="20000"/>
          </a:bodyPr>
          <a:lstStyle/>
          <a:p>
            <a:r>
              <a:rPr lang="es-ES" sz="2400" dirty="0"/>
              <a:t>Oliver Evans elaboró </a:t>
            </a:r>
            <a:r>
              <a:rPr lang="es-ES" sz="2400" dirty="0" smtClean="0"/>
              <a:t>  logro el primer refrigerador a luz  con una gran capacidad de almacenamiento e intenta ponerle  una bombilla para que al abrirse se prenda la bombilla e ilumine todo lo que se encuentre allí</a:t>
            </a:r>
            <a:endParaRPr lang="es-ES" sz="2400" dirty="0"/>
          </a:p>
        </p:txBody>
      </p:sp>
      <p:sp>
        <p:nvSpPr>
          <p:cNvPr id="2" name="1 Título"/>
          <p:cNvSpPr>
            <a:spLocks noGrp="1"/>
          </p:cNvSpPr>
          <p:nvPr>
            <p:ph type="title"/>
          </p:nvPr>
        </p:nvSpPr>
        <p:spPr>
          <a:xfrm>
            <a:off x="785786" y="428604"/>
            <a:ext cx="1981200" cy="1066800"/>
          </a:xfrm>
          <a:ln w="6350" cap="rnd">
            <a:noFill/>
          </a:ln>
        </p:spPr>
        <p:txBody>
          <a:bodyPr vert="horz" lIns="91440" tIns="91440" anchor="b" anchorCtr="0">
            <a:noAutofit/>
          </a:bodyPr>
          <a:lstStyle/>
          <a:p>
            <a:r>
              <a:rPr lang="es-ES" sz="6600" b="0" dirty="0">
                <a:solidFill>
                  <a:srgbClr val="FF0000"/>
                </a:solidFill>
              </a:rPr>
              <a:t>1974</a:t>
            </a:r>
            <a:endParaRPr lang="es-ES" sz="6600" b="0" dirty="0">
              <a:solidFill>
                <a:srgbClr val="FF0000"/>
              </a:solidFill>
            </a:endParaRPr>
          </a:p>
        </p:txBody>
      </p:sp>
      <p:sp>
        <p:nvSpPr>
          <p:cNvPr id="8" name="7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9" name="8 Flecha curvada hacia la izquierda"/>
          <p:cNvSpPr/>
          <p:nvPr/>
        </p:nvSpPr>
        <p:spPr>
          <a:xfrm>
            <a:off x="1081062" y="5795978"/>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7" name="6 Botón de acción: Inicio">
            <a:hlinkClick r:id="" action="ppaction://hlinkshowjump?jump=firstslide" highlightClick="1"/>
          </p:cNvPr>
          <p:cNvSpPr/>
          <p:nvPr/>
        </p:nvSpPr>
        <p:spPr>
          <a:xfrm>
            <a:off x="3851920" y="5470746"/>
            <a:ext cx="1224136" cy="10645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images (3).jpg"/>
          <p:cNvPicPr>
            <a:picLocks noGrp="1" noChangeAspect="1"/>
          </p:cNvPicPr>
          <p:nvPr>
            <p:ph sz="quarter" idx="1"/>
          </p:nvPr>
        </p:nvPicPr>
        <p:blipFill>
          <a:blip r:embed="rId3"/>
          <a:stretch>
            <a:fillRect/>
          </a:stretch>
        </p:blipFill>
        <p:spPr>
          <a:xfrm>
            <a:off x="6858016" y="1857364"/>
            <a:ext cx="1898669" cy="3171045"/>
          </a:xfrm>
        </p:spPr>
      </p:pic>
      <p:sp>
        <p:nvSpPr>
          <p:cNvPr id="4" name="3 Marcador de texto"/>
          <p:cNvSpPr>
            <a:spLocks noGrp="1"/>
          </p:cNvSpPr>
          <p:nvPr>
            <p:ph type="body" idx="2"/>
          </p:nvPr>
        </p:nvSpPr>
        <p:spPr>
          <a:xfrm>
            <a:off x="571472" y="1357298"/>
            <a:ext cx="3712496" cy="5000660"/>
          </a:xfrm>
        </p:spPr>
        <p:txBody>
          <a:bodyPr>
            <a:normAutofit/>
          </a:bodyPr>
          <a:lstStyle/>
          <a:p>
            <a:r>
              <a:rPr lang="es-ES" sz="2000" dirty="0" smtClean="0"/>
              <a:t>La tecnología ya avanzado demasiado y los métodos de fabricar neveras ya no es tan confuso como cuando lo era antes ya  hoy en día hay neveras con todas las comodidades lujos entre otra por eso cada día que evoluciona mas la tecnología mas lujos y comodidades vamos a tener</a:t>
            </a:r>
            <a:endParaRPr lang="es-ES" sz="2000" dirty="0"/>
          </a:p>
        </p:txBody>
      </p:sp>
      <p:sp>
        <p:nvSpPr>
          <p:cNvPr id="2" name="1 Título"/>
          <p:cNvSpPr>
            <a:spLocks noGrp="1"/>
          </p:cNvSpPr>
          <p:nvPr>
            <p:ph type="title"/>
          </p:nvPr>
        </p:nvSpPr>
        <p:spPr>
          <a:xfrm>
            <a:off x="571472" y="214290"/>
            <a:ext cx="1981200" cy="1066800"/>
          </a:xfrm>
          <a:ln w="6350" cap="rnd">
            <a:noFill/>
          </a:ln>
        </p:spPr>
        <p:txBody>
          <a:bodyPr vert="horz" lIns="91440" tIns="91440" anchor="b" anchorCtr="0">
            <a:noAutofit/>
          </a:bodyPr>
          <a:lstStyle/>
          <a:p>
            <a:r>
              <a:rPr lang="es-ES" sz="6600" b="0" dirty="0">
                <a:solidFill>
                  <a:srgbClr val="FF0000"/>
                </a:solidFill>
              </a:rPr>
              <a:t>2000</a:t>
            </a:r>
            <a:endParaRPr lang="es-ES" sz="6600" b="0" dirty="0">
              <a:solidFill>
                <a:srgbClr val="FF0000"/>
              </a:solidFill>
            </a:endParaRPr>
          </a:p>
        </p:txBody>
      </p:sp>
      <p:pic>
        <p:nvPicPr>
          <p:cNvPr id="6" name="5 Imagen" descr="descarga (1).jpg"/>
          <p:cNvPicPr>
            <a:picLocks noChangeAspect="1"/>
          </p:cNvPicPr>
          <p:nvPr/>
        </p:nvPicPr>
        <p:blipFill>
          <a:blip r:embed="rId4"/>
          <a:stretch>
            <a:fillRect/>
          </a:stretch>
        </p:blipFill>
        <p:spPr>
          <a:xfrm>
            <a:off x="4788024" y="1844824"/>
            <a:ext cx="1428760" cy="3286148"/>
          </a:xfrm>
          <a:prstGeom prst="rect">
            <a:avLst/>
          </a:prstGeom>
        </p:spPr>
      </p:pic>
      <p:sp>
        <p:nvSpPr>
          <p:cNvPr id="9" name="8 Flecha curvada hacia la derecha"/>
          <p:cNvSpPr/>
          <p:nvPr/>
        </p:nvSpPr>
        <p:spPr>
          <a:xfrm>
            <a:off x="7510482" y="5724540"/>
            <a:ext cx="785818" cy="857256"/>
          </a:xfrm>
          <a:prstGeom prst="curv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10" name="9 Flecha curvada hacia la izquierda"/>
          <p:cNvSpPr/>
          <p:nvPr/>
        </p:nvSpPr>
        <p:spPr>
          <a:xfrm>
            <a:off x="1081062" y="5795978"/>
            <a:ext cx="1000132" cy="785818"/>
          </a:xfrm>
          <a:prstGeom prst="curvedLeftArrow">
            <a:avLst>
              <a:gd name="adj1" fmla="val 25000"/>
              <a:gd name="adj2" fmla="val 5000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solidFill>
                <a:schemeClr val="tx1"/>
              </a:solidFill>
            </a:endParaRPr>
          </a:p>
        </p:txBody>
      </p:sp>
      <p:sp>
        <p:nvSpPr>
          <p:cNvPr id="3" name="2 Botón de acción: Inicio">
            <a:hlinkClick r:id="" action="ppaction://hlinkshowjump?jump=firstslide" highlightClick="1"/>
          </p:cNvPr>
          <p:cNvSpPr/>
          <p:nvPr/>
        </p:nvSpPr>
        <p:spPr>
          <a:xfrm>
            <a:off x="3851920" y="5470746"/>
            <a:ext cx="1224136" cy="10645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spd="slow">
    <p:wheel spokes="8"/>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TotalTime>
  <Words>380</Words>
  <Application>Microsoft Office PowerPoint</Application>
  <PresentationFormat>Presentación en pantalla (4:3)</PresentationFormat>
  <Paragraphs>28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Papel</vt:lpstr>
      <vt:lpstr>Índice</vt:lpstr>
      <vt:lpstr>Historia de La Nevera</vt:lpstr>
      <vt:lpstr>1550</vt:lpstr>
      <vt:lpstr> 1805</vt:lpstr>
      <vt:lpstr>1834</vt:lpstr>
      <vt:lpstr>1931</vt:lpstr>
      <vt:lpstr>1928 </vt:lpstr>
      <vt:lpstr>1974</vt:lpstr>
      <vt:lpstr>2000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Nevera</dc:title>
  <dc:creator>equipo</dc:creator>
  <cp:lastModifiedBy>USUARIO</cp:lastModifiedBy>
  <cp:revision>7</cp:revision>
  <dcterms:created xsi:type="dcterms:W3CDTF">2012-09-04T03:26:11Z</dcterms:created>
  <dcterms:modified xsi:type="dcterms:W3CDTF">2012-09-24T22:46:02Z</dcterms:modified>
</cp:coreProperties>
</file>