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9" r:id="rId3"/>
    <p:sldId id="290" r:id="rId4"/>
    <p:sldId id="291" r:id="rId5"/>
    <p:sldId id="260" r:id="rId6"/>
    <p:sldId id="292" r:id="rId7"/>
    <p:sldId id="301" r:id="rId8"/>
    <p:sldId id="263" r:id="rId9"/>
    <p:sldId id="293" r:id="rId10"/>
    <p:sldId id="302" r:id="rId11"/>
    <p:sldId id="262" r:id="rId12"/>
    <p:sldId id="294" r:id="rId13"/>
    <p:sldId id="303" r:id="rId14"/>
    <p:sldId id="264" r:id="rId15"/>
    <p:sldId id="295" r:id="rId16"/>
    <p:sldId id="304" r:id="rId17"/>
    <p:sldId id="265" r:id="rId18"/>
    <p:sldId id="296" r:id="rId19"/>
    <p:sldId id="305" r:id="rId20"/>
    <p:sldId id="266" r:id="rId21"/>
    <p:sldId id="297" r:id="rId22"/>
    <p:sldId id="306" r:id="rId23"/>
    <p:sldId id="267" r:id="rId24"/>
    <p:sldId id="298" r:id="rId25"/>
    <p:sldId id="307" r:id="rId26"/>
    <p:sldId id="268" r:id="rId27"/>
    <p:sldId id="299" r:id="rId28"/>
    <p:sldId id="308" r:id="rId29"/>
    <p:sldId id="269" r:id="rId30"/>
    <p:sldId id="300" r:id="rId31"/>
    <p:sldId id="309" r:id="rId32"/>
    <p:sldId id="310" r:id="rId3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514CB-A17A-486A-AE22-C0BF8DCBAE29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B7E2-C60C-4DD1-937C-F0CC604DD32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834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627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12</a:t>
            </a:fld>
            <a:endParaRPr lang="es-C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627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14</a:t>
            </a:fld>
            <a:endParaRPr lang="es-C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15</a:t>
            </a:fld>
            <a:endParaRPr lang="es-C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627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17</a:t>
            </a:fld>
            <a:endParaRPr lang="es-C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18</a:t>
            </a:fld>
            <a:endParaRPr lang="es-C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62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20</a:t>
            </a:fld>
            <a:endParaRPr lang="es-C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21</a:t>
            </a:fld>
            <a:endParaRPr lang="es-C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6270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23</a:t>
            </a:fld>
            <a:endParaRPr lang="es-C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24</a:t>
            </a:fld>
            <a:endParaRPr lang="es-C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6270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26</a:t>
            </a:fld>
            <a:endParaRPr lang="es-C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27</a:t>
            </a:fld>
            <a:endParaRPr lang="es-C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6270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29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30</a:t>
            </a:fld>
            <a:endParaRPr lang="es-CO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31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6270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32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627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627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B7E2-C60C-4DD1-937C-F0CC604DD329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272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734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075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24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351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962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388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767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87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332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63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67E04-6904-40C4-93FF-0D0F89CBCC48}" type="datetimeFigureOut">
              <a:rPr lang="es-CO" smtClean="0"/>
              <a:pPr/>
              <a:t>27/08/2013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FAF7-F10F-4AA9-B429-E991935F12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905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9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0.wav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892480" cy="1470025"/>
          </a:xfrm>
        </p:spPr>
        <p:txBody>
          <a:bodyPr>
            <a:noAutofit/>
          </a:bodyPr>
          <a:lstStyle/>
          <a:p>
            <a:r>
              <a:rPr lang="es-CO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Preguntas sobre el área de español</a:t>
            </a:r>
            <a:endParaRPr lang="es-CO" sz="48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352928" cy="4320480"/>
          </a:xfrm>
        </p:spPr>
        <p:txBody>
          <a:bodyPr>
            <a:noAutofit/>
          </a:bodyPr>
          <a:lstStyle/>
          <a:p>
            <a:endParaRPr lang="es-CO" b="1" cap="all" dirty="0" smtClean="0">
              <a:ln w="28575" cmpd="sng">
                <a:solidFill>
                  <a:srgbClr val="FF99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r>
              <a:rPr lang="es-CO" b="1" cap="all" dirty="0" smtClean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Creado </a:t>
            </a:r>
            <a:r>
              <a:rPr lang="es-CO" b="1" cap="all" dirty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por:</a:t>
            </a:r>
            <a:br>
              <a:rPr lang="es-CO" b="1" cap="all" dirty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</a:br>
            <a:r>
              <a:rPr lang="es-CO" b="1" cap="all" dirty="0" smtClean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Victor Daniel Morales Morales.</a:t>
            </a:r>
          </a:p>
          <a:p>
            <a:r>
              <a:rPr lang="es-CO" b="1" cap="all" dirty="0" smtClean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8º1</a:t>
            </a:r>
            <a:br>
              <a:rPr lang="es-CO" b="1" cap="all" dirty="0" smtClean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</a:br>
            <a:r>
              <a:rPr lang="es-CO" b="1" cap="all" dirty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/>
            </a:r>
            <a:br>
              <a:rPr lang="es-CO" b="1" cap="all" dirty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</a:br>
            <a:r>
              <a:rPr lang="es-CO" b="1" cap="all" dirty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Grado: 8°1</a:t>
            </a:r>
            <a:br>
              <a:rPr lang="es-CO" b="1" cap="all" dirty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</a:br>
            <a:r>
              <a:rPr lang="es-CO" b="1" cap="all" dirty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Profesora: </a:t>
            </a:r>
            <a:r>
              <a:rPr lang="es-CO" b="1" cap="all" dirty="0" err="1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Liboria</a:t>
            </a:r>
            <a:r>
              <a:rPr lang="es-CO" b="1" cap="all" dirty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err="1" smtClean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RenterIa</a:t>
            </a:r>
            <a:r>
              <a:rPr lang="es-CO" b="1" cap="all" dirty="0">
                <a:ln w="28575" cmpd="sng">
                  <a:solidFill>
                    <a:srgbClr val="FF99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.</a:t>
            </a:r>
            <a:r>
              <a:rPr lang="es-CO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/>
            </a:r>
            <a:br>
              <a:rPr lang="es-CO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s-CO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/>
            </a:r>
            <a:br>
              <a:rPr lang="es-CO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s-CO" sz="3600" dirty="0" smtClean="0">
                <a:ln>
                  <a:solidFill>
                    <a:schemeClr val="tx1"/>
                  </a:solidFill>
                </a:ln>
              </a:rPr>
              <a:t/>
            </a:r>
            <a:br>
              <a:rPr lang="es-CO" sz="3600" dirty="0" smtClean="0">
                <a:ln>
                  <a:solidFill>
                    <a:schemeClr val="tx1"/>
                  </a:solidFill>
                </a:ln>
              </a:rPr>
            </a:br>
            <a:r>
              <a:rPr lang="es-CO" sz="3600" dirty="0">
                <a:ln>
                  <a:solidFill>
                    <a:schemeClr val="tx1"/>
                  </a:solidFill>
                </a:ln>
              </a:rPr>
              <a:t/>
            </a:r>
            <a:br>
              <a:rPr lang="es-CO" sz="3600" dirty="0">
                <a:ln>
                  <a:solidFill>
                    <a:schemeClr val="tx1"/>
                  </a:solidFill>
                </a:ln>
              </a:rPr>
            </a:br>
            <a:endParaRPr lang="es-CO" sz="36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3 Cheurón">
            <a:hlinkClick r:id="rId4" action="ppaction://hlinksldjump"/>
          </p:cNvPr>
          <p:cNvSpPr/>
          <p:nvPr/>
        </p:nvSpPr>
        <p:spPr>
          <a:xfrm>
            <a:off x="4427984" y="6165304"/>
            <a:ext cx="484632" cy="484632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3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Perdiste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536504" cy="4168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5" name="4 Cheurón">
            <a:hlinkClick r:id="rId4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73693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3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¿CUÁL DE ESTAS PALABRAS ES ESDRÚJULA?</a:t>
            </a:r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80525" y="242088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brújula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880525" y="3495937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TIEMPO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899592" y="458112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CARBÓN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899592" y="5589240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TODAS LAS ANTERIORES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444" y="2420888"/>
            <a:ext cx="3365650" cy="330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Muy Bien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916832"/>
            <a:ext cx="4978499" cy="4298157"/>
          </a:xfrm>
          <a:prstGeom prst="roundRect">
            <a:avLst>
              <a:gd name="adj" fmla="val 8594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2 Cheurón">
            <a:hlinkClick r:id="rId5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70366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Perdiste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536504" cy="4168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031415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7" name="6 Cheurón">
            <a:hlinkClick r:id="rId4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512" y="548680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¿CUÁL DE ESTAS PALABRAS ES AGUDA?</a:t>
            </a:r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80525" y="242088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ÁLBUM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880525" y="3495937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avión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899592" y="458112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CÁRCELES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99592" y="5589240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NINGUNA DE LAS ANTERIORES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735" y="2923642"/>
            <a:ext cx="3840683" cy="23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Muy Bien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916832"/>
            <a:ext cx="4978499" cy="4298157"/>
          </a:xfrm>
          <a:prstGeom prst="roundRect">
            <a:avLst>
              <a:gd name="adj" fmla="val 8594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2 Cheurón">
            <a:hlinkClick r:id="rId5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56273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Perdiste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536504" cy="4168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301496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3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¿CUÁL DE ESTAS PALABRAS ESTA MAL ESCRITA?</a:t>
            </a:r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80525" y="242088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SALVAJE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880525" y="3495937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FELÍZ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899592" y="458112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SORRO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99592" y="5589240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SOPA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403" y="2774589"/>
            <a:ext cx="3369375" cy="307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Muy Bien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916832"/>
            <a:ext cx="4978499" cy="4298157"/>
          </a:xfrm>
          <a:prstGeom prst="roundRect">
            <a:avLst>
              <a:gd name="adj" fmla="val 8594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2 Cheurón">
            <a:hlinkClick r:id="rId5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851214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Perdiste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536504" cy="4168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14136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7" name="6 Cheurón">
            <a:hlinkClick r:id="rId4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24136"/>
          </a:xfrm>
        </p:spPr>
        <p:txBody>
          <a:bodyPr>
            <a:normAutofit/>
          </a:bodyPr>
          <a:lstStyle/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¿QUÉ ES UN HIATO?</a:t>
            </a:r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80525" y="242088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PALABRAS CON PRONUNCIACIÓN SIMILAR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880524" y="3495936"/>
            <a:ext cx="3763483" cy="86916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cap="all" dirty="0" smtClean="0">
                <a:ln w="1905">
                  <a:solidFill>
                    <a:schemeClr val="tx1"/>
                  </a:solidFill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DOS VOCALES EN DIPTONGO O TRIPTONGO PERO EN DIFERENTE Sílaba</a:t>
            </a:r>
            <a:endParaRPr lang="es-CO" b="1" cap="all" dirty="0">
              <a:ln w="1905">
                <a:solidFill>
                  <a:schemeClr val="tx1"/>
                </a:solidFill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899592" y="458112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ACENTO EN LA Penúltima SÍLABA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99592" y="5589240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PALABRAS QUE TIENEN EL MISMO SIGNIFICADO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9" name="8 Imagen" descr="Diptongo.jpg"/>
          <p:cNvPicPr>
            <a:picLocks noChangeAspect="1"/>
          </p:cNvPicPr>
          <p:nvPr/>
        </p:nvPicPr>
        <p:blipFill>
          <a:blip r:embed="rId5" cstate="print"/>
          <a:srcRect l="46456"/>
          <a:stretch>
            <a:fillRect/>
          </a:stretch>
        </p:blipFill>
        <p:spPr>
          <a:xfrm>
            <a:off x="5292080" y="2276872"/>
            <a:ext cx="3336032" cy="406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9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¿CUÁL DE ESTAS PALABRAS ESTÁ BIEN ESCRITA?</a:t>
            </a:r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80525" y="242088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HETERÓJENEO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880525" y="3495937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HANTIHIJIENICO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899592" y="458112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COLEGIO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99592" y="5589240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RELIJIOSO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697" y="2574943"/>
            <a:ext cx="3573397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Muy Bien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916832"/>
            <a:ext cx="4978499" cy="4298157"/>
          </a:xfrm>
          <a:prstGeom prst="roundRect">
            <a:avLst>
              <a:gd name="adj" fmla="val 8594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2 Cheurón">
            <a:hlinkClick r:id="rId5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079488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Perdiste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536504" cy="4168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426559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7" name="6 Cheurón">
            <a:hlinkClick r:id="rId4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¿CUÁL DE ESTAS PALABRAS ES GRAVE?</a:t>
            </a:r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80525" y="242088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ÁBACO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880525" y="3495937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DÉCADA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899592" y="458112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ABUELA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99592" y="5589240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AÉREO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112" y="2474338"/>
            <a:ext cx="25717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Muy Bien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916832"/>
            <a:ext cx="4978499" cy="4298157"/>
          </a:xfrm>
          <a:prstGeom prst="roundRect">
            <a:avLst>
              <a:gd name="adj" fmla="val 8594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2 Cheurón">
            <a:hlinkClick r:id="rId5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104496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Perdiste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536504" cy="4168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036817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7" name="6 Cheurón">
            <a:hlinkClick r:id="rId4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¿CUÁL DE ESTAS PALABRAS ES SINÓNIMO DE DANZA?</a:t>
            </a:r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80525" y="242088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BORRACHO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880525" y="3495937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PÁJARO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899592" y="458112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PELO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899592" y="5589240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BAILE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279" y="2747684"/>
            <a:ext cx="3344194" cy="268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Muy Bien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916832"/>
            <a:ext cx="4978499" cy="4298157"/>
          </a:xfrm>
          <a:prstGeom prst="roundRect">
            <a:avLst>
              <a:gd name="adj" fmla="val 8594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2 Cheurón">
            <a:hlinkClick r:id="rId5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60329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Perdiste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536504" cy="4168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505216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7" name="6 Cheurón">
            <a:hlinkClick r:id="rId4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¿CUÁL PALABRA ES EL ANTÓNIMO DE CORAJE?</a:t>
            </a:r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80525" y="242088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COMPASIVO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880525" y="3495937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MIEDO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899592" y="458112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CRUEL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99592" y="5589240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TÍMIDO</a:t>
            </a:r>
            <a:endParaRPr lang="es-CO" sz="24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636151"/>
            <a:ext cx="3494140" cy="315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Muy Bien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556792"/>
            <a:ext cx="4978499" cy="4298157"/>
          </a:xfrm>
          <a:prstGeom prst="roundRect">
            <a:avLst>
              <a:gd name="adj" fmla="val 8594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2 Cheurón">
            <a:hlinkClick r:id="rId3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534927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77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Muy Bien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916832"/>
            <a:ext cx="4978499" cy="4298157"/>
          </a:xfrm>
          <a:prstGeom prst="roundRect">
            <a:avLst>
              <a:gd name="adj" fmla="val 8594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2 Cheurón">
            <a:hlinkClick r:id="rId5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321514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Perdiste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536504" cy="4168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397786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6 Cheurón">
            <a:hlinkClick r:id="rId4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¡MUY BIEN!</a:t>
            </a:r>
            <a:br>
              <a:rPr lang="es-E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r>
              <a:rPr lang="es-E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/>
            </a:r>
            <a:br>
              <a:rPr lang="es-E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r>
              <a:rPr lang="es-E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LO HAS CONSEGUIDO</a:t>
            </a:r>
            <a:r>
              <a:rPr lang="es-ES" dirty="0" smtClean="0"/>
              <a:t/>
            </a:r>
            <a:br>
              <a:rPr lang="es-ES" dirty="0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701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Perdiste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536504" cy="4168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5" name="4 Cheurón">
            <a:hlinkClick r:id="rId4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292701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57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¿QUE SON PALABRAS PARÓNIMAS?</a:t>
            </a:r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80525" y="242088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SON PAREJAS DE PALABRAS QUE TIENEN SEMEJANZA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880524" y="3495936"/>
            <a:ext cx="3763483" cy="79715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PALABRAS CON LA MISMA Pronunciación CON ORTOGRAFIA DIFERENTE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899592" y="458112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ES EL SUJETO DE LA ORACIÓN</a:t>
            </a:r>
            <a:endParaRPr lang="es-CO" sz="20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899592" y="5589240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ACENTO EN LA PENÚLTIMA Sílaba</a:t>
            </a:r>
            <a:endParaRPr lang="es-CO" sz="20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9" name="8 Imagen" descr="palaparonima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98987" y="2636912"/>
            <a:ext cx="3772747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3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Muy Bien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916832"/>
            <a:ext cx="4978499" cy="4298157"/>
          </a:xfrm>
          <a:prstGeom prst="roundRect">
            <a:avLst>
              <a:gd name="adj" fmla="val 8594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2 Cheurón">
            <a:hlinkClick r:id="rId5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101595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Perdiste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16832"/>
            <a:ext cx="4536504" cy="4168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5" name="4 Cheurón">
            <a:hlinkClick r:id="rId4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332907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3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24136"/>
          </a:xfrm>
        </p:spPr>
        <p:txBody>
          <a:bodyPr>
            <a:normAutofit/>
          </a:bodyPr>
          <a:lstStyle/>
          <a:p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¿QUÉ ES UN DIPTONGO?</a:t>
            </a:r>
            <a:endParaRPr lang="es-CO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80525" y="242088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ACENTO EN LA última SÍLABA</a:t>
            </a:r>
            <a:endParaRPr lang="es-CO" sz="20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880525" y="3495937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PALABRAS QUE SE ESCRIBEN IGUAL</a:t>
            </a:r>
            <a:endParaRPr lang="es-CO" sz="20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899592" y="4581128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ES LO CONTRARIO DE UNA PALABRA</a:t>
            </a:r>
            <a:endParaRPr lang="es-CO" sz="20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899592" y="5589240"/>
            <a:ext cx="3744416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ES CUANDO SE UNE UNA VOCAL FUERTE (A, E, O)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9" name="8 Imagen" descr="Diptongo.jpg"/>
          <p:cNvPicPr>
            <a:picLocks noChangeAspect="1"/>
          </p:cNvPicPr>
          <p:nvPr/>
        </p:nvPicPr>
        <p:blipFill>
          <a:blip r:embed="rId5" cstate="print"/>
          <a:srcRect r="53544"/>
          <a:stretch>
            <a:fillRect/>
          </a:stretch>
        </p:blipFill>
        <p:spPr>
          <a:xfrm>
            <a:off x="5148064" y="2132856"/>
            <a:ext cx="2880320" cy="404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¡ Muy Bien !</a:t>
            </a:r>
            <a:endParaRPr lang="es-CO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916832"/>
            <a:ext cx="4978499" cy="4298157"/>
          </a:xfrm>
          <a:prstGeom prst="roundRect">
            <a:avLst>
              <a:gd name="adj" fmla="val 8594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2 Cheurón">
            <a:hlinkClick r:id="rId5" action="ppaction://hlinksldjump"/>
          </p:cNvPr>
          <p:cNvSpPr/>
          <p:nvPr/>
        </p:nvSpPr>
        <p:spPr>
          <a:xfrm>
            <a:off x="8244408" y="6078224"/>
            <a:ext cx="484632" cy="484632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970196"/>
              </p:ext>
            </p:extLst>
          </p:nvPr>
        </p:nvGraphicFramePr>
        <p:xfrm>
          <a:off x="1500336" y="633325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318</Words>
  <Application>Microsoft Office PowerPoint</Application>
  <PresentationFormat>Presentación en pantalla (4:3)</PresentationFormat>
  <Paragraphs>107</Paragraphs>
  <Slides>32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Tema de Office</vt:lpstr>
      <vt:lpstr>Preguntas sobre el área de español</vt:lpstr>
      <vt:lpstr>¿QUÉ ES UN HIATO?</vt:lpstr>
      <vt:lpstr>¡ Muy Bien !</vt:lpstr>
      <vt:lpstr> ¡ Perdiste !</vt:lpstr>
      <vt:lpstr>¿QUE SON PALABRAS PARÓNIMAS?</vt:lpstr>
      <vt:lpstr>¡ Muy Bien !</vt:lpstr>
      <vt:lpstr> ¡ Perdiste !</vt:lpstr>
      <vt:lpstr>¿QUÉ ES UN DIPTONGO?</vt:lpstr>
      <vt:lpstr>¡ Muy Bien !</vt:lpstr>
      <vt:lpstr> ¡ Perdiste !</vt:lpstr>
      <vt:lpstr>¿CUÁL DE ESTAS PALABRAS ES ESDRÚJULA?</vt:lpstr>
      <vt:lpstr>¡ Muy Bien !</vt:lpstr>
      <vt:lpstr> ¡ Perdiste !</vt:lpstr>
      <vt:lpstr>¿CUÁL DE ESTAS PALABRAS ES AGUDA?</vt:lpstr>
      <vt:lpstr>¡ Muy Bien !</vt:lpstr>
      <vt:lpstr> ¡ Perdiste !</vt:lpstr>
      <vt:lpstr>¿CUÁL DE ESTAS PALABRAS ESTA MAL ESCRITA?</vt:lpstr>
      <vt:lpstr>¡ Muy Bien !</vt:lpstr>
      <vt:lpstr> ¡ Perdiste !</vt:lpstr>
      <vt:lpstr>¿CUÁL DE ESTAS PALABRAS ESTÁ BIEN ESCRITA?</vt:lpstr>
      <vt:lpstr>¡ Muy Bien !</vt:lpstr>
      <vt:lpstr> ¡ Perdiste !</vt:lpstr>
      <vt:lpstr>¿CUÁL DE ESTAS PALABRAS ES GRAVE?</vt:lpstr>
      <vt:lpstr>¡ Muy Bien !</vt:lpstr>
      <vt:lpstr> ¡ Perdiste !</vt:lpstr>
      <vt:lpstr>¿CUÁL DE ESTAS PALABRAS ES SINÓNIMO DE DANZA?</vt:lpstr>
      <vt:lpstr>¡ Muy Bien !</vt:lpstr>
      <vt:lpstr> ¡ Perdiste !</vt:lpstr>
      <vt:lpstr>¿CUÁL PALABRA ES EL ANTÓNIMO DE CORAJE?</vt:lpstr>
      <vt:lpstr>¡ Muy Bien !</vt:lpstr>
      <vt:lpstr> ¡ Perdiste !</vt:lpstr>
      <vt:lpstr>¡MUY BIEN!  LO HAS CONSEGUIDO </vt:lpstr>
    </vt:vector>
  </TitlesOfParts>
  <Company>MI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sobre el área de español</dc:title>
  <dc:creator>MI EQUIPO</dc:creator>
  <cp:lastModifiedBy>Usuario</cp:lastModifiedBy>
  <cp:revision>39</cp:revision>
  <dcterms:created xsi:type="dcterms:W3CDTF">2013-08-24T21:57:42Z</dcterms:created>
  <dcterms:modified xsi:type="dcterms:W3CDTF">2013-08-27T22:38:06Z</dcterms:modified>
</cp:coreProperties>
</file>